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1" r:id="rId3"/>
    <p:sldId id="310" r:id="rId4"/>
    <p:sldId id="339" r:id="rId5"/>
    <p:sldId id="340" r:id="rId6"/>
    <p:sldId id="313" r:id="rId7"/>
    <p:sldId id="314" r:id="rId8"/>
    <p:sldId id="315" r:id="rId9"/>
    <p:sldId id="316" r:id="rId10"/>
    <p:sldId id="317" r:id="rId11"/>
    <p:sldId id="342" r:id="rId12"/>
    <p:sldId id="343" r:id="rId13"/>
    <p:sldId id="344" r:id="rId14"/>
    <p:sldId id="345" r:id="rId15"/>
    <p:sldId id="346" r:id="rId16"/>
    <p:sldId id="34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64"/>
    <a:srgbClr val="E9EDF4"/>
    <a:srgbClr val="17375E"/>
    <a:srgbClr val="FF66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5620"/>
    <p:restoredTop sz="94660"/>
  </p:normalViewPr>
  <p:slideViewPr>
    <p:cSldViewPr>
      <p:cViewPr>
        <p:scale>
          <a:sx n="100" d="100"/>
          <a:sy n="100" d="100"/>
        </p:scale>
        <p:origin x="306" y="402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6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4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lhay@usgs.gov</a:t>
            </a:r>
          </a:p>
        </p:txBody>
      </p:sp>
    </p:spTree>
    <p:extLst>
      <p:ext uri="{BB962C8B-B14F-4D97-AF65-F5344CB8AC3E}">
        <p14:creationId xmlns:p14="http://schemas.microsoft.com/office/powerpoint/2010/main" val="297219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6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69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85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49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8906B1-F204-4B0A-8FDF-37797C83578B}" type="datetimeFigureOut">
              <a:rPr lang="en-US" smtClean="0"/>
              <a:t>12/3/2018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3EB111-DF9E-43A4-BB33-DBE8909228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3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dent-small_4_onscreen_png"/>
          <p:cNvPicPr>
            <a:picLocks noChangeAspect="1" noChangeArrowheads="1"/>
          </p:cNvPicPr>
          <p:nvPr userDrawn="1"/>
        </p:nvPicPr>
        <p:blipFill>
          <a:blip r:embed="rId13" cstate="email">
            <a:lum bright="100000"/>
          </a:blip>
          <a:srcRect/>
          <a:stretch>
            <a:fillRect/>
          </a:stretch>
        </p:blipFill>
        <p:spPr bwMode="black">
          <a:xfrm>
            <a:off x="68580" y="6490653"/>
            <a:ext cx="11430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5715000" y="6488668"/>
            <a:ext cx="329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http://wwwbrr.cr.usgs.gov/mows</a:t>
            </a:r>
          </a:p>
        </p:txBody>
      </p:sp>
    </p:spTree>
    <p:extLst>
      <p:ext uri="{BB962C8B-B14F-4D97-AF65-F5344CB8AC3E}">
        <p14:creationId xmlns:p14="http://schemas.microsoft.com/office/powerpoint/2010/main" val="1891978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71500" y="228600"/>
            <a:ext cx="8001000" cy="684784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Parameter Sensitivity:</a:t>
            </a: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FAST and PRMS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i="1" dirty="0">
              <a:latin typeface="Arial" pitchFamily="34" charset="0"/>
              <a:cs typeface="Arial" pitchFamily="34" charset="0"/>
            </a:endParaRPr>
          </a:p>
          <a:p>
            <a:endParaRPr lang="en-US" sz="1600" i="1" dirty="0">
              <a:cs typeface="Arial" panose="020B0604020202020204" pitchFamily="34" charset="0"/>
            </a:endParaRPr>
          </a:p>
          <a:p>
            <a:endParaRPr lang="en-US" sz="1600" i="1" dirty="0">
              <a:cs typeface="Arial" panose="020B0604020202020204" pitchFamily="34" charset="0"/>
            </a:endParaRPr>
          </a:p>
          <a:p>
            <a:endParaRPr lang="en-US" sz="1600" i="1" dirty="0"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itchFamily="34" charset="0"/>
              <a:cs typeface="Arial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098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2"/>
          </a:xfrm>
        </p:spPr>
        <p:txBody>
          <a:bodyPr/>
          <a:lstStyle/>
          <a:p>
            <a:r>
              <a:rPr lang="en-US" dirty="0"/>
              <a:t>Model parameters (35)</a:t>
            </a:r>
          </a:p>
          <a:p>
            <a:r>
              <a:rPr lang="en-US" dirty="0"/>
              <a:t>Output variables (8)</a:t>
            </a:r>
          </a:p>
          <a:p>
            <a:r>
              <a:rPr lang="en-US" dirty="0"/>
              <a:t>Statistics for each output variable (7)</a:t>
            </a:r>
          </a:p>
          <a:p>
            <a:r>
              <a:rPr lang="en-US" dirty="0"/>
              <a:t>Each Hydrologic Response Unit (~110,000)</a:t>
            </a:r>
          </a:p>
          <a:p>
            <a:r>
              <a:rPr lang="en-US" dirty="0"/>
              <a:t>10 years of daily values with 3 year warmup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Dimensions of the analysis</a:t>
            </a:r>
          </a:p>
        </p:txBody>
      </p:sp>
    </p:spTree>
    <p:extLst>
      <p:ext uri="{BB962C8B-B14F-4D97-AF65-F5344CB8AC3E}">
        <p14:creationId xmlns:p14="http://schemas.microsoft.com/office/powerpoint/2010/main" val="73147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81000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PRMS Parameter Sensitivity at CONUS Scale</a:t>
            </a:r>
            <a:endParaRPr lang="en-US" sz="32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39"/>
            <a:ext cx="5562600" cy="685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9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81000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PRMS Parameter Sensitivity at CONUS Scale</a:t>
            </a:r>
            <a:endParaRPr lang="en-US" sz="3200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640243" y="2521303"/>
            <a:ext cx="1278426" cy="1814641"/>
            <a:chOff x="4425675" y="3338584"/>
            <a:chExt cx="1278426" cy="1814641"/>
          </a:xfrm>
        </p:grpSpPr>
        <p:sp>
          <p:nvSpPr>
            <p:cNvPr id="7" name="Rectangle 6"/>
            <p:cNvSpPr/>
            <p:nvPr/>
          </p:nvSpPr>
          <p:spPr>
            <a:xfrm>
              <a:off x="4425675" y="3339271"/>
              <a:ext cx="1278426" cy="1813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70071" y="3338584"/>
              <a:ext cx="10662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Explanation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32956" y="3666952"/>
              <a:ext cx="112699" cy="100651"/>
            </a:xfrm>
            <a:prstGeom prst="rect">
              <a:avLst/>
            </a:prstGeom>
            <a:solidFill>
              <a:srgbClr val="7FC97F"/>
            </a:solidFill>
            <a:ln>
              <a:solidFill>
                <a:srgbClr val="7FC9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11158" y="3583565"/>
              <a:ext cx="109294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/>
                <a:t>Baseflow</a:t>
              </a:r>
              <a:endParaRPr lang="en-US" sz="1200" dirty="0"/>
            </a:p>
            <a:p>
              <a:r>
                <a:rPr lang="en-US" sz="1200" dirty="0"/>
                <a:t>ET</a:t>
              </a:r>
            </a:p>
            <a:p>
              <a:r>
                <a:rPr lang="en-US" sz="1200" dirty="0"/>
                <a:t>Runoff</a:t>
              </a:r>
            </a:p>
            <a:p>
              <a:r>
                <a:rPr lang="en-US" sz="1200" dirty="0"/>
                <a:t>Infiltration</a:t>
              </a:r>
            </a:p>
            <a:p>
              <a:r>
                <a:rPr lang="en-US" sz="1200" dirty="0"/>
                <a:t>Snowmelt</a:t>
              </a:r>
            </a:p>
            <a:p>
              <a:r>
                <a:rPr lang="en-US" sz="1200" dirty="0"/>
                <a:t>Soil Moisture</a:t>
              </a:r>
            </a:p>
            <a:p>
              <a:r>
                <a:rPr lang="en-US" sz="1200" dirty="0"/>
                <a:t>Surface Runoff</a:t>
              </a:r>
            </a:p>
            <a:p>
              <a:r>
                <a:rPr lang="en-US" sz="1200" dirty="0"/>
                <a:t>Interflow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32956" y="3848298"/>
              <a:ext cx="112699" cy="98123"/>
            </a:xfrm>
            <a:prstGeom prst="rect">
              <a:avLst/>
            </a:prstGeom>
            <a:solidFill>
              <a:srgbClr val="BEAED4"/>
            </a:solidFill>
            <a:ln>
              <a:solidFill>
                <a:srgbClr val="BEAE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71" y="4033725"/>
              <a:ext cx="116282" cy="101230"/>
            </a:xfrm>
            <a:prstGeom prst="rect">
              <a:avLst/>
            </a:prstGeom>
            <a:solidFill>
              <a:srgbClr val="FDC086"/>
            </a:solidFill>
            <a:ln>
              <a:solidFill>
                <a:srgbClr val="FDC0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23838" y="4212386"/>
              <a:ext cx="116282" cy="108043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23838" y="4393799"/>
              <a:ext cx="124464" cy="107770"/>
            </a:xfrm>
            <a:prstGeom prst="rect">
              <a:avLst/>
            </a:prstGeom>
            <a:solidFill>
              <a:srgbClr val="386CB0"/>
            </a:solidFill>
            <a:ln>
              <a:solidFill>
                <a:srgbClr val="386C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23838" y="4573924"/>
              <a:ext cx="124465" cy="119421"/>
            </a:xfrm>
            <a:prstGeom prst="rect">
              <a:avLst/>
            </a:prstGeom>
            <a:solidFill>
              <a:srgbClr val="F0027F"/>
            </a:solidFill>
            <a:ln>
              <a:solidFill>
                <a:srgbClr val="F002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23838" y="4759399"/>
              <a:ext cx="124464" cy="98608"/>
            </a:xfrm>
            <a:prstGeom prst="rect">
              <a:avLst/>
            </a:prstGeom>
            <a:solidFill>
              <a:srgbClr val="BF5B17"/>
            </a:solidFill>
            <a:ln>
              <a:solidFill>
                <a:srgbClr val="BF5B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523838" y="4943153"/>
              <a:ext cx="124465" cy="118552"/>
            </a:xfrm>
            <a:prstGeom prst="rect">
              <a:avLst/>
            </a:prstGeom>
            <a:solidFill>
              <a:srgbClr val="666666"/>
            </a:solidFill>
            <a:ln>
              <a:solidFill>
                <a:srgbClr val="6666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95919"/>
            <a:ext cx="3295735" cy="21854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81400"/>
            <a:ext cx="3295735" cy="21854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14"/>
          <a:stretch/>
        </p:blipFill>
        <p:spPr>
          <a:xfrm>
            <a:off x="5092895" y="1415342"/>
            <a:ext cx="1007790" cy="20041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92"/>
          <a:stretch/>
        </p:blipFill>
        <p:spPr>
          <a:xfrm>
            <a:off x="5081196" y="3648261"/>
            <a:ext cx="1018600" cy="20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C33F4F-7A6B-4CFA-A6BD-89A23157D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28876"/>
              </p:ext>
            </p:extLst>
          </p:nvPr>
        </p:nvGraphicFramePr>
        <p:xfrm>
          <a:off x="457200" y="1143000"/>
          <a:ext cx="7905749" cy="5007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96026">
                  <a:extLst>
                    <a:ext uri="{9D8B030D-6E8A-4147-A177-3AD203B41FA5}">
                      <a16:colId xmlns:a16="http://schemas.microsoft.com/office/drawing/2014/main" val="2043183803"/>
                    </a:ext>
                  </a:extLst>
                </a:gridCol>
                <a:gridCol w="2060269">
                  <a:extLst>
                    <a:ext uri="{9D8B030D-6E8A-4147-A177-3AD203B41FA5}">
                      <a16:colId xmlns:a16="http://schemas.microsoft.com/office/drawing/2014/main" val="814313599"/>
                    </a:ext>
                  </a:extLst>
                </a:gridCol>
                <a:gridCol w="2174727">
                  <a:extLst>
                    <a:ext uri="{9D8B030D-6E8A-4147-A177-3AD203B41FA5}">
                      <a16:colId xmlns:a16="http://schemas.microsoft.com/office/drawing/2014/main" val="1883505091"/>
                    </a:ext>
                  </a:extLst>
                </a:gridCol>
                <a:gridCol w="2174727">
                  <a:extLst>
                    <a:ext uri="{9D8B030D-6E8A-4147-A177-3AD203B41FA5}">
                      <a16:colId xmlns:a16="http://schemas.microsoft.com/office/drawing/2014/main" val="446145884"/>
                    </a:ext>
                  </a:extLst>
                </a:gridCol>
              </a:tblGrid>
              <a:tr h="4605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900">
                          <a:solidFill>
                            <a:schemeClr val="bg1"/>
                          </a:solidFill>
                          <a:effectLst/>
                        </a:rPr>
                        <a:t>Performance Measure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454188"/>
                  </a:ext>
                </a:extLst>
              </a:tr>
              <a:tr h="27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Mean (Volume)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CV (Flashiness)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AR 1 (Timing)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3368873065"/>
                  </a:ext>
                </a:extLst>
              </a:tr>
              <a:tr h="10339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Baseflow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jh_coef (100),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(91),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(81), soil2gw_max (74),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(64),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(37, jh_coef_hru (36)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gwflow_coef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(48),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(40), jh_coef (28),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soil2gw_max (28),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(20),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(8)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gwflow_coef (48), soil_moist_max (44), soil2gw_max (22),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carea_max (18)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4093042862"/>
                  </a:ext>
                </a:extLst>
              </a:tr>
              <a:tr h="8271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Evapo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-transpiration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jh_coef (100),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(92), jh_coef_hru (62),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(37),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dday_slope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(25)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(100),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jh_coef (100),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(95),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(73),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dday_slope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(67),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soil_rechr_max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(34)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jh_coef(100), radmax(100), dday_slope(75), soil_moist_max(74), dday_intcp(67), soil_rechr_max(49)</a:t>
                      </a:r>
                      <a:endParaRPr lang="en-US" sz="105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1290051795"/>
                  </a:ext>
                </a:extLst>
              </a:tr>
              <a:tr h="1240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Runoff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jh_coef(100),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(93), jh_coef_hru(62),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dday_slope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(26)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gwflow_coef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(81),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fastcoef_lin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(76),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pref_flow_den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(71),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(58), jh_coef(54),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(49),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(42), soil2gw_max(36),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(15)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slowcoef_sq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(90), soil2gw_max(90),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gwflow_coef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(82),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(81),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(78),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(72),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fastcoef_lin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pref_flow_den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(35), jh_coef(30),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slowcoef_lin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(22)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1526882807"/>
                  </a:ext>
                </a:extLst>
              </a:tr>
              <a:tr h="14475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Infiltration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(95), jh_coef(64),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srain_intcp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(50)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(80),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(69), jh_coef(63),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srain_intcp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(54),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(54),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(48),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(37), freeh2o_cap(36),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(31),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rad_trncf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(18)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(72),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srain_intcp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(60),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(42), jh_coef(35),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(24), freeh2o_cap(16),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(16)</a:t>
                      </a:r>
                      <a:endParaRPr lang="en-US" sz="105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27609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074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0C33F4F-7A6B-4CFA-A6BD-89A23157D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397709"/>
              </p:ext>
            </p:extLst>
          </p:nvPr>
        </p:nvGraphicFramePr>
        <p:xfrm>
          <a:off x="457200" y="1143000"/>
          <a:ext cx="7905749" cy="5007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96026">
                  <a:extLst>
                    <a:ext uri="{9D8B030D-6E8A-4147-A177-3AD203B41FA5}">
                      <a16:colId xmlns:a16="http://schemas.microsoft.com/office/drawing/2014/main" val="2043183803"/>
                    </a:ext>
                  </a:extLst>
                </a:gridCol>
                <a:gridCol w="2060269">
                  <a:extLst>
                    <a:ext uri="{9D8B030D-6E8A-4147-A177-3AD203B41FA5}">
                      <a16:colId xmlns:a16="http://schemas.microsoft.com/office/drawing/2014/main" val="814313599"/>
                    </a:ext>
                  </a:extLst>
                </a:gridCol>
                <a:gridCol w="2174727">
                  <a:extLst>
                    <a:ext uri="{9D8B030D-6E8A-4147-A177-3AD203B41FA5}">
                      <a16:colId xmlns:a16="http://schemas.microsoft.com/office/drawing/2014/main" val="1883505091"/>
                    </a:ext>
                  </a:extLst>
                </a:gridCol>
                <a:gridCol w="2174727">
                  <a:extLst>
                    <a:ext uri="{9D8B030D-6E8A-4147-A177-3AD203B41FA5}">
                      <a16:colId xmlns:a16="http://schemas.microsoft.com/office/drawing/2014/main" val="446145884"/>
                    </a:ext>
                  </a:extLst>
                </a:gridCol>
              </a:tblGrid>
              <a:tr h="46051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900">
                          <a:solidFill>
                            <a:schemeClr val="bg1"/>
                          </a:solidFill>
                          <a:effectLst/>
                        </a:rPr>
                        <a:t>Performance Measure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454188"/>
                  </a:ext>
                </a:extLst>
              </a:tr>
              <a:tr h="27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Mean (Volume)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CV (Flashiness)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DE" sz="1200" b="1" dirty="0">
                          <a:solidFill>
                            <a:schemeClr val="bg1"/>
                          </a:solidFill>
                          <a:effectLst/>
                        </a:rPr>
                        <a:t>AR 1 (Timing)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3368873065"/>
                  </a:ext>
                </a:extLst>
              </a:tr>
              <a:tr h="10339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Snowmelt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(92)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rad_trncf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(9), freeh2o_cap(8),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(7)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rad_trncf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(17), jh_coef(15), freeh2o_cap(14),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cecn_coef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emis_noppt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(13), jh_coef_hru(13),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potet_sublim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(10)</a:t>
                      </a: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4093042862"/>
                  </a:ext>
                </a:extLst>
              </a:tr>
              <a:tr h="8271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Soil moisture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(100), jh_coef(99),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(82)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jh_coef(98),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(94)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(99), jh_coef(98),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(35)</a:t>
                      </a: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1290051795"/>
                  </a:ext>
                </a:extLst>
              </a:tr>
              <a:tr h="1240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Surface runoff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(96), jh_coef(90),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(33)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(82), jh_coef(64),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(55),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(52),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srain_intcp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(22)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(83), jh_coef(65),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(64),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(42),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srain_intcp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tmax_allrain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radmax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(15)</a:t>
                      </a: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1526882807"/>
                  </a:ext>
                </a:extLst>
              </a:tr>
              <a:tr h="14475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4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Interflow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(99), soil2gw_max(94),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pref_flow_den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(90), jh_coef(84),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(65),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(45),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(31),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smidx_coef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(19)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fastcoef_lin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(100),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pref_flow_den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(71), jh_coef(61),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(49), soil2gw_max(29),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(25),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(16)</a:t>
                      </a:r>
                    </a:p>
                  </a:txBody>
                  <a:tcPr marL="56603" marR="5660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soil_moist_max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(96),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fastcoef_lin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(89),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slowcoef_sq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(83),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carea_max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(72), jh_coef(61),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pref_flow_den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(47),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smidx_exp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(47), ssr2gw_exp(40), soil2gw_max(26),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dday_intcp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(18),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tmax_allsnow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(16)</a:t>
                      </a:r>
                    </a:p>
                  </a:txBody>
                  <a:tcPr marL="56603" marR="56603" marT="0" marB="0"/>
                </a:tc>
                <a:extLst>
                  <a:ext uri="{0D108BD9-81ED-4DB2-BD59-A6C34878D82A}">
                    <a16:rowId xmlns:a16="http://schemas.microsoft.com/office/drawing/2014/main" val="27609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52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DBFE66-E939-4C47-9443-6BE94DF8D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09805"/>
              </p:ext>
            </p:extLst>
          </p:nvPr>
        </p:nvGraphicFramePr>
        <p:xfrm>
          <a:off x="685800" y="228600"/>
          <a:ext cx="8001000" cy="628366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411332">
                  <a:extLst>
                    <a:ext uri="{9D8B030D-6E8A-4147-A177-3AD203B41FA5}">
                      <a16:colId xmlns:a16="http://schemas.microsoft.com/office/drawing/2014/main" val="819718834"/>
                    </a:ext>
                  </a:extLst>
                </a:gridCol>
                <a:gridCol w="3830702">
                  <a:extLst>
                    <a:ext uri="{9D8B030D-6E8A-4147-A177-3AD203B41FA5}">
                      <a16:colId xmlns:a16="http://schemas.microsoft.com/office/drawing/2014/main" val="2670944270"/>
                    </a:ext>
                  </a:extLst>
                </a:gridCol>
                <a:gridCol w="2758966">
                  <a:extLst>
                    <a:ext uri="{9D8B030D-6E8A-4147-A177-3AD203B41FA5}">
                      <a16:colId xmlns:a16="http://schemas.microsoft.com/office/drawing/2014/main" val="2852292555"/>
                    </a:ext>
                  </a:extLst>
                </a:gridCol>
              </a:tblGrid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Parameter name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PRMS module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76613955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adjmix_rain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Factor to adjust rain proportion in a mixed rain/snow event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climate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616658429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carea_max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Maximum area contributing to surface runoff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surface runoff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48110532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cecn_coef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Convection con­densation energy coefficient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052154923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dday_intcp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Intercept in degree-day equation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979293799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dday_slope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Slope in degree-day equation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215697617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emis_noppt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Average emissivity of air on days without precipi­tation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62494165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fastcoef_lin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Linear coefficient in equation to route preferential-flow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931178410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fastcoef_sq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Non-linear coefficient in equation to route preferential-flow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74547122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freeh2o_cap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Free-water holding capacity of snowpack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501492391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gwflow_coef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Linear groundwater discharge coefficient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groundwater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95469684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jh_coef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Coefficient used in Jensen-Haise potential ET computations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Potential 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539945188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jh_coef_hru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Coefficient used in Jensen-Haise potential ET computations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Potential 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323929920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potet_sublim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Snow sublimation fraction of potential ET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376361816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ppt_rad_adj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 adjustment threshold for precipitation days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264255157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pref_flow_den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Fraction of the soil zone in which preferential flow occurs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871469799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rad_trncf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Winter transmission coefficient for short-wave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snow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44122434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radj_sppt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 adjustment on summer precipitation days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658055600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radj_wppt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 adjustment on winter precipitation days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560470472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radmax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Maximum solar radiation due to atmospheric effects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821667975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sat_threshold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Water capacity between field capacity and total saturation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506008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146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DBFE66-E939-4C47-9443-6BE94DF8D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253958"/>
              </p:ext>
            </p:extLst>
          </p:nvPr>
        </p:nvGraphicFramePr>
        <p:xfrm>
          <a:off x="685800" y="228600"/>
          <a:ext cx="8001000" cy="532739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411332">
                  <a:extLst>
                    <a:ext uri="{9D8B030D-6E8A-4147-A177-3AD203B41FA5}">
                      <a16:colId xmlns:a16="http://schemas.microsoft.com/office/drawing/2014/main" val="819718834"/>
                    </a:ext>
                  </a:extLst>
                </a:gridCol>
                <a:gridCol w="3830702">
                  <a:extLst>
                    <a:ext uri="{9D8B030D-6E8A-4147-A177-3AD203B41FA5}">
                      <a16:colId xmlns:a16="http://schemas.microsoft.com/office/drawing/2014/main" val="2670944270"/>
                    </a:ext>
                  </a:extLst>
                </a:gridCol>
                <a:gridCol w="2758966">
                  <a:extLst>
                    <a:ext uri="{9D8B030D-6E8A-4147-A177-3AD203B41FA5}">
                      <a16:colId xmlns:a16="http://schemas.microsoft.com/office/drawing/2014/main" val="2852292555"/>
                    </a:ext>
                  </a:extLst>
                </a:gridCol>
              </a:tblGrid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Parameter name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PRMS module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76613955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slowcoef_lin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Linear coefficient for interflow routing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479605965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slowcoef_sq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Non-linear coefficient for interflow routing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2396195921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smidx_coef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Non-linear contributing area coefficient 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surface runoff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585153822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smidx_exp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Exponent in non-linear contributing area coefficient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surface runoff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477250631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soil2gw_max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Maximum soil water excess that is routed directly to groundwater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508368394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soil_moist_max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Maximum available water holding capacity of 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362153836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soil_rechr_max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Maximum available water holding capacity of recharge zone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1044754226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srain_intcp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Summer rain interception storage capacity 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interception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ctr"/>
                </a:tc>
                <a:extLst>
                  <a:ext uri="{0D108BD9-81ED-4DB2-BD59-A6C34878D82A}">
                    <a16:rowId xmlns:a16="http://schemas.microsoft.com/office/drawing/2014/main" val="3288294904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ssr2gw_exp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Non-linear coefficient in equation used to route soil-zone water to groundwater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1482008407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ssr2gw_rate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Linear coefficient in equation used to route soil-zone water to groundwater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soil-zone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1441047971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tmax_allrain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Maximum air temperature above which precipitation is rain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climate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3118593254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tmax_allsnow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Maximum air temperature below which precipitation is snow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climate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1221973517"/>
                  </a:ext>
                </a:extLst>
              </a:tr>
              <a:tr h="4204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tmax_index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Tempera­ture to determine precipitation adjust­ments to solar radiation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solar radiation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3282517119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transp_tmax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Temperature that determines start of the transpiration period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evaporation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1785620812"/>
                  </a:ext>
                </a:extLst>
              </a:tr>
              <a:tr h="1967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wrain_intcp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>
                          <a:solidFill>
                            <a:schemeClr val="bg1"/>
                          </a:solidFill>
                          <a:effectLst/>
                        </a:rPr>
                        <a:t>Winter rain interception storage capacity</a:t>
                      </a:r>
                      <a:endParaRPr lang="en-US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100" dirty="0">
                          <a:solidFill>
                            <a:schemeClr val="bg1"/>
                          </a:solidFill>
                          <a:effectLst/>
                        </a:rPr>
                        <a:t>interception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25432" marR="25432" marT="0" marB="0"/>
                </a:tc>
                <a:extLst>
                  <a:ext uri="{0D108BD9-81ED-4DB2-BD59-A6C34878D82A}">
                    <a16:rowId xmlns:a16="http://schemas.microsoft.com/office/drawing/2014/main" val="3615867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30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F</a:t>
            </a:r>
            <a:r>
              <a:rPr lang="en-US" dirty="0"/>
              <a:t>ourier </a:t>
            </a:r>
            <a:r>
              <a:rPr lang="en-US" u="sng" dirty="0"/>
              <a:t>A</a:t>
            </a:r>
            <a:r>
              <a:rPr lang="en-US" dirty="0"/>
              <a:t>mplitude </a:t>
            </a:r>
            <a:r>
              <a:rPr lang="en-US" u="sng" dirty="0"/>
              <a:t>S</a:t>
            </a:r>
            <a:r>
              <a:rPr lang="en-US" dirty="0"/>
              <a:t>ensitivity </a:t>
            </a:r>
            <a:r>
              <a:rPr lang="en-US" u="sng" dirty="0"/>
              <a:t>T</a:t>
            </a:r>
            <a:r>
              <a:rPr lang="en-US" dirty="0"/>
              <a:t>est (FAST)</a:t>
            </a:r>
          </a:p>
          <a:p>
            <a:r>
              <a:rPr lang="en-US" dirty="0"/>
              <a:t>FAST is a variance-based global sensitivity algorithm that estimates the first-order partial variance of model output explained by each parameter </a:t>
            </a:r>
          </a:p>
          <a:p>
            <a:r>
              <a:rPr lang="en-US" dirty="0"/>
              <a:t>FAST has been implemented as the ‘fast’ library in the statistical software R </a:t>
            </a:r>
          </a:p>
        </p:txBody>
      </p:sp>
    </p:spTree>
    <p:extLst>
      <p:ext uri="{BB962C8B-B14F-4D97-AF65-F5344CB8AC3E}">
        <p14:creationId xmlns:p14="http://schemas.microsoft.com/office/powerpoint/2010/main" val="302303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3000" y="1398916"/>
            <a:ext cx="7078298" cy="47732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10400" y="1676400"/>
            <a:ext cx="228600" cy="289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43000" y="1524000"/>
            <a:ext cx="6248400" cy="304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24" y="1676400"/>
            <a:ext cx="4584589" cy="2804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Fourier amplitude sensitivity testing (FAST)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669" y="1676400"/>
            <a:ext cx="4584589" cy="28044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653" y="1676400"/>
            <a:ext cx="4584589" cy="280440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045389" y="2207963"/>
            <a:ext cx="448322" cy="1741275"/>
            <a:chOff x="2045389" y="2207963"/>
            <a:chExt cx="448322" cy="1741275"/>
          </a:xfrm>
        </p:grpSpPr>
        <p:sp>
          <p:nvSpPr>
            <p:cNvPr id="16" name="Rectangle 15"/>
            <p:cNvSpPr/>
            <p:nvPr/>
          </p:nvSpPr>
          <p:spPr>
            <a:xfrm>
              <a:off x="2045389" y="2207963"/>
              <a:ext cx="448322" cy="17412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P</a:t>
              </a:r>
              <a:r>
                <a:rPr lang="en-US" b="1" baseline="-25000" dirty="0">
                  <a:solidFill>
                    <a:schemeClr val="accent1"/>
                  </a:solidFill>
                </a:rPr>
                <a:t>1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2231143" y="2207963"/>
              <a:ext cx="5432" cy="68763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H="1">
            <a:off x="2231143" y="3245073"/>
            <a:ext cx="5053" cy="6830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657044" y="2186845"/>
            <a:ext cx="448322" cy="1741275"/>
            <a:chOff x="3886200" y="4678053"/>
            <a:chExt cx="448322" cy="1741275"/>
          </a:xfrm>
        </p:grpSpPr>
        <p:grpSp>
          <p:nvGrpSpPr>
            <p:cNvPr id="26" name="Group 25"/>
            <p:cNvGrpSpPr/>
            <p:nvPr/>
          </p:nvGrpSpPr>
          <p:grpSpPr>
            <a:xfrm>
              <a:off x="3886200" y="4678053"/>
              <a:ext cx="448322" cy="1741275"/>
              <a:chOff x="2045389" y="2207963"/>
              <a:chExt cx="448322" cy="1741275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045389" y="2207963"/>
                <a:ext cx="448322" cy="1741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2"/>
                    </a:solidFill>
                  </a:rPr>
                  <a:t>P</a:t>
                </a:r>
                <a:r>
                  <a:rPr lang="en-US" b="1" baseline="-25000" dirty="0">
                    <a:solidFill>
                      <a:schemeClr val="accent2"/>
                    </a:solidFill>
                  </a:rPr>
                  <a:t>2</a:t>
                </a: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2231143" y="2207963"/>
                <a:ext cx="5432" cy="687636"/>
              </a:xfrm>
              <a:prstGeom prst="straightConnector1">
                <a:avLst/>
              </a:prstGeom>
              <a:ln w="5715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/>
            <p:cNvCxnSpPr/>
            <p:nvPr/>
          </p:nvCxnSpPr>
          <p:spPr>
            <a:xfrm flipH="1">
              <a:off x="4069427" y="5736281"/>
              <a:ext cx="5053" cy="683047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257757" y="2207963"/>
            <a:ext cx="487993" cy="1741275"/>
            <a:chOff x="3846529" y="4678053"/>
            <a:chExt cx="487993" cy="1741275"/>
          </a:xfrm>
        </p:grpSpPr>
        <p:grpSp>
          <p:nvGrpSpPr>
            <p:cNvPr id="33" name="Group 32"/>
            <p:cNvGrpSpPr/>
            <p:nvPr/>
          </p:nvGrpSpPr>
          <p:grpSpPr>
            <a:xfrm>
              <a:off x="3846529" y="4678053"/>
              <a:ext cx="487993" cy="1741275"/>
              <a:chOff x="2005718" y="2207963"/>
              <a:chExt cx="487993" cy="1741275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005718" y="2207963"/>
                <a:ext cx="487993" cy="1741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accent3"/>
                    </a:solidFill>
                  </a:rPr>
                  <a:t>P</a:t>
                </a:r>
                <a:r>
                  <a:rPr lang="en-US" b="1" baseline="-25000" dirty="0">
                    <a:solidFill>
                      <a:schemeClr val="accent3"/>
                    </a:solidFill>
                  </a:rPr>
                  <a:t>3</a:t>
                </a: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H="1" flipV="1">
                <a:off x="2231143" y="2207963"/>
                <a:ext cx="5432" cy="687636"/>
              </a:xfrm>
              <a:prstGeom prst="straightConnector1">
                <a:avLst/>
              </a:prstGeom>
              <a:ln w="5715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/>
            <p:cNvCxnSpPr/>
            <p:nvPr/>
          </p:nvCxnSpPr>
          <p:spPr>
            <a:xfrm flipH="1">
              <a:off x="4069427" y="5736281"/>
              <a:ext cx="5053" cy="683047"/>
            </a:xfrm>
            <a:prstGeom prst="straightConnector1">
              <a:avLst/>
            </a:prstGeom>
            <a:ln w="571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2515669" y="1570038"/>
            <a:ext cx="4723331" cy="1970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493711" y="4343400"/>
            <a:ext cx="4606547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Number of trials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492" y="1690011"/>
            <a:ext cx="6381027" cy="383540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143000" y="2062595"/>
            <a:ext cx="641017" cy="3048001"/>
            <a:chOff x="3886200" y="4678053"/>
            <a:chExt cx="448322" cy="1741275"/>
          </a:xfrm>
        </p:grpSpPr>
        <p:grpSp>
          <p:nvGrpSpPr>
            <p:cNvPr id="43" name="Group 42"/>
            <p:cNvGrpSpPr/>
            <p:nvPr/>
          </p:nvGrpSpPr>
          <p:grpSpPr>
            <a:xfrm>
              <a:off x="3886200" y="4678053"/>
              <a:ext cx="448322" cy="1741275"/>
              <a:chOff x="2045389" y="2207963"/>
              <a:chExt cx="448322" cy="174127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045389" y="2207963"/>
                <a:ext cx="448322" cy="17412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i="1" dirty="0" err="1">
                    <a:solidFill>
                      <a:schemeClr val="accent6"/>
                    </a:solidFill>
                  </a:rPr>
                  <a:t>U</a:t>
                </a:r>
                <a:r>
                  <a:rPr lang="en-US" b="1" i="1" baseline="-25000" dirty="0" err="1">
                    <a:solidFill>
                      <a:schemeClr val="accent6"/>
                    </a:solidFill>
                  </a:rPr>
                  <a:t>sim</a:t>
                </a:r>
                <a:endParaRPr lang="en-US" b="1" i="1" baseline="-25000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231143" y="2207963"/>
                <a:ext cx="5432" cy="687636"/>
              </a:xfrm>
              <a:prstGeom prst="straightConnector1">
                <a:avLst/>
              </a:prstGeom>
              <a:ln w="5715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 flipH="1">
              <a:off x="4069427" y="5736281"/>
              <a:ext cx="5053" cy="68304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78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032851" y="1442022"/>
            <a:ext cx="7078298" cy="47732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10400" y="1676400"/>
            <a:ext cx="228600" cy="289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Fourier amplitude sensitivity testing (FAST)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515669" y="1570038"/>
            <a:ext cx="4723331" cy="1970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76400" y="2133600"/>
            <a:ext cx="152400" cy="2895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26" y="1895128"/>
            <a:ext cx="6172199" cy="37098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5328" y="1967846"/>
            <a:ext cx="228600" cy="349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26" y="1895128"/>
            <a:ext cx="6172199" cy="37098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6600" y="2286000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P</a:t>
            </a:r>
            <a:r>
              <a:rPr lang="en-US" sz="4000" baseline="-25000" dirty="0">
                <a:solidFill>
                  <a:srgbClr val="0070C0"/>
                </a:solidFill>
              </a:rPr>
              <a:t>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026" y="1895128"/>
            <a:ext cx="6172199" cy="37098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88359" y="2514600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P</a:t>
            </a:r>
            <a:r>
              <a:rPr lang="en-US" sz="4000" baseline="-25000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026" y="1884037"/>
            <a:ext cx="6172199" cy="370988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64299" y="2360589"/>
            <a:ext cx="622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92D050"/>
                </a:solidFill>
              </a:rPr>
              <a:t>P</a:t>
            </a:r>
            <a:r>
              <a:rPr lang="en-US" sz="4000" baseline="-25000" dirty="0">
                <a:solidFill>
                  <a:srgbClr val="92D050"/>
                </a:solidFill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9448" y="1967846"/>
            <a:ext cx="152400" cy="34906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prmsFast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sensitivity for PRMS</a:t>
            </a:r>
          </a:p>
          <a:p>
            <a:r>
              <a:rPr lang="en-US" dirty="0"/>
              <a:t>Written in R and Java</a:t>
            </a:r>
          </a:p>
          <a:p>
            <a:r>
              <a:rPr lang="en-US" dirty="0"/>
              <a:t>Sits on top of PRMS workspace</a:t>
            </a:r>
          </a:p>
          <a:p>
            <a:r>
              <a:rPr lang="en-US" dirty="0"/>
              <a:t>No distribution/documentation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341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2"/>
          </a:xfrm>
        </p:spPr>
        <p:txBody>
          <a:bodyPr/>
          <a:lstStyle/>
          <a:p>
            <a:r>
              <a:rPr lang="en-US" dirty="0"/>
              <a:t>Model parameters (35)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4800" y="2133600"/>
            <a:ext cx="7493977" cy="3745524"/>
            <a:chOff x="304800" y="2133600"/>
            <a:chExt cx="7493977" cy="3745524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2895600" y="2133600"/>
              <a:ext cx="2438400" cy="374552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1600" dirty="0" err="1"/>
                <a:t>potet_sublime</a:t>
              </a:r>
              <a:endParaRPr lang="en-US" sz="1600" dirty="0"/>
            </a:p>
            <a:p>
              <a:pPr lvl="1"/>
              <a:r>
                <a:rPr lang="en-US" sz="1600" dirty="0" err="1"/>
                <a:t>ppt_rad_adj</a:t>
              </a:r>
              <a:endParaRPr lang="en-US" sz="1600" dirty="0"/>
            </a:p>
            <a:p>
              <a:pPr lvl="1"/>
              <a:r>
                <a:rPr lang="en-US" sz="1600" dirty="0" err="1"/>
                <a:t>pref_flow_den</a:t>
              </a:r>
              <a:endParaRPr lang="en-US" sz="1600" dirty="0"/>
            </a:p>
            <a:p>
              <a:pPr lvl="1"/>
              <a:r>
                <a:rPr lang="en-US" sz="1600" dirty="0" err="1"/>
                <a:t>rad_trncf</a:t>
              </a:r>
              <a:endParaRPr lang="en-US" sz="1600" dirty="0"/>
            </a:p>
            <a:p>
              <a:pPr lvl="1"/>
              <a:r>
                <a:rPr lang="en-US" sz="1600" dirty="0" err="1"/>
                <a:t>radj_sppt</a:t>
              </a:r>
              <a:endParaRPr lang="en-US" sz="1600" dirty="0"/>
            </a:p>
            <a:p>
              <a:pPr lvl="1"/>
              <a:r>
                <a:rPr lang="en-US" sz="1600" dirty="0" err="1"/>
                <a:t>radj_wppt</a:t>
              </a:r>
              <a:endParaRPr lang="en-US" sz="1600" dirty="0"/>
            </a:p>
            <a:p>
              <a:pPr lvl="1"/>
              <a:r>
                <a:rPr lang="en-US" sz="1600" dirty="0" err="1"/>
                <a:t>radmax</a:t>
              </a:r>
              <a:endParaRPr lang="en-US" sz="1600" dirty="0"/>
            </a:p>
            <a:p>
              <a:pPr lvl="1"/>
              <a:r>
                <a:rPr lang="en-US" sz="1600" dirty="0" err="1"/>
                <a:t>sat_threshold</a:t>
              </a:r>
              <a:endParaRPr lang="en-US" sz="1600" dirty="0"/>
            </a:p>
            <a:p>
              <a:pPr lvl="1"/>
              <a:r>
                <a:rPr lang="en-US" sz="1600" dirty="0" err="1"/>
                <a:t>slowcoef_lin</a:t>
              </a:r>
              <a:endParaRPr lang="en-US" sz="1600" dirty="0"/>
            </a:p>
            <a:p>
              <a:pPr lvl="1"/>
              <a:r>
                <a:rPr lang="en-US" sz="1600" dirty="0" err="1"/>
                <a:t>slowcoef_sq</a:t>
              </a:r>
              <a:endParaRPr lang="en-US" sz="1600" dirty="0"/>
            </a:p>
            <a:p>
              <a:pPr lvl="1"/>
              <a:r>
                <a:rPr lang="en-US" sz="1600" dirty="0" err="1"/>
                <a:t>smidx_coef</a:t>
              </a:r>
              <a:endParaRPr lang="en-US" sz="1600" dirty="0"/>
            </a:p>
            <a:p>
              <a:pPr lvl="1"/>
              <a:r>
                <a:rPr lang="en-US" sz="1600" dirty="0" err="1"/>
                <a:t>smidx_exp</a:t>
              </a:r>
              <a:endParaRPr lang="en-US" sz="1600" dirty="0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436577" y="2133600"/>
              <a:ext cx="2362200" cy="34290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1600" dirty="0"/>
                <a:t>soil2gw_max</a:t>
              </a:r>
            </a:p>
            <a:p>
              <a:pPr lvl="1"/>
              <a:r>
                <a:rPr lang="en-US" sz="1600" dirty="0" err="1"/>
                <a:t>soil_moist_max</a:t>
              </a:r>
              <a:endParaRPr lang="en-US" sz="1600" dirty="0"/>
            </a:p>
            <a:p>
              <a:pPr lvl="1"/>
              <a:r>
                <a:rPr lang="en-US" sz="1600" dirty="0" err="1"/>
                <a:t>soil_rechr_max</a:t>
              </a:r>
              <a:endParaRPr lang="en-US" sz="1600" dirty="0"/>
            </a:p>
            <a:p>
              <a:pPr lvl="1"/>
              <a:r>
                <a:rPr lang="en-US" sz="1600" dirty="0" err="1"/>
                <a:t>srain_intcp</a:t>
              </a:r>
              <a:endParaRPr lang="en-US" sz="1600" dirty="0"/>
            </a:p>
            <a:p>
              <a:pPr lvl="1"/>
              <a:r>
                <a:rPr lang="en-US" sz="1600" dirty="0"/>
                <a:t>ssr2gw_exp</a:t>
              </a:r>
            </a:p>
            <a:p>
              <a:pPr lvl="1"/>
              <a:r>
                <a:rPr lang="en-US" sz="1600" dirty="0"/>
                <a:t>ssr2gw_rate</a:t>
              </a:r>
            </a:p>
            <a:p>
              <a:pPr lvl="1"/>
              <a:r>
                <a:rPr lang="en-US" sz="1600" dirty="0" err="1"/>
                <a:t>tmax_allrain</a:t>
              </a:r>
              <a:endParaRPr lang="en-US" sz="1600" dirty="0"/>
            </a:p>
            <a:p>
              <a:pPr lvl="1"/>
              <a:r>
                <a:rPr lang="en-US" sz="1600" dirty="0" err="1"/>
                <a:t>tmax_allsnow</a:t>
              </a:r>
              <a:endParaRPr lang="en-US" sz="1600" dirty="0"/>
            </a:p>
            <a:p>
              <a:pPr lvl="1"/>
              <a:r>
                <a:rPr lang="en-US" sz="1600" dirty="0" err="1"/>
                <a:t>tmax_index</a:t>
              </a:r>
              <a:endParaRPr lang="en-US" sz="1600" dirty="0"/>
            </a:p>
            <a:p>
              <a:pPr lvl="1"/>
              <a:r>
                <a:rPr lang="en-US" sz="1600" dirty="0" err="1"/>
                <a:t>transp_tmax</a:t>
              </a:r>
              <a:endParaRPr lang="en-US" sz="1600" dirty="0"/>
            </a:p>
            <a:p>
              <a:pPr lvl="1"/>
              <a:r>
                <a:rPr lang="en-US" sz="1600" dirty="0" err="1"/>
                <a:t>wrain_intcp</a:t>
              </a:r>
              <a:endParaRPr lang="en-US" sz="1600" dirty="0"/>
            </a:p>
            <a:p>
              <a:pPr lvl="1"/>
              <a:endParaRPr lang="en-US" sz="1600" dirty="0"/>
            </a:p>
          </p:txBody>
        </p: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04800" y="2133600"/>
              <a:ext cx="2438400" cy="37338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en-US" sz="1600" dirty="0" err="1"/>
                <a:t>adjmix_rain</a:t>
              </a:r>
              <a:endParaRPr lang="en-US" sz="1600" dirty="0"/>
            </a:p>
            <a:p>
              <a:pPr lvl="1"/>
              <a:r>
                <a:rPr lang="en-US" sz="1600" dirty="0" err="1"/>
                <a:t>carea_max</a:t>
              </a:r>
              <a:endParaRPr lang="en-US" sz="1600" dirty="0"/>
            </a:p>
            <a:p>
              <a:pPr lvl="1"/>
              <a:r>
                <a:rPr lang="en-US" sz="1600" dirty="0" err="1"/>
                <a:t>cecn_coef</a:t>
              </a:r>
              <a:endParaRPr lang="en-US" sz="1600" dirty="0"/>
            </a:p>
            <a:p>
              <a:pPr lvl="1"/>
              <a:r>
                <a:rPr lang="en-US" sz="1600" dirty="0" err="1"/>
                <a:t>dday_intcp</a:t>
              </a:r>
              <a:endParaRPr lang="en-US" sz="1600" dirty="0"/>
            </a:p>
            <a:p>
              <a:pPr lvl="1"/>
              <a:r>
                <a:rPr lang="en-US" sz="1600" dirty="0" err="1"/>
                <a:t>dday_slope</a:t>
              </a:r>
              <a:endParaRPr lang="en-US" sz="1600" dirty="0"/>
            </a:p>
            <a:p>
              <a:pPr lvl="1"/>
              <a:r>
                <a:rPr lang="en-US" sz="1600" dirty="0" err="1"/>
                <a:t>emis_noppt</a:t>
              </a:r>
              <a:endParaRPr lang="en-US" sz="1600" dirty="0"/>
            </a:p>
            <a:p>
              <a:pPr lvl="1"/>
              <a:r>
                <a:rPr lang="en-US" sz="1600" dirty="0" err="1"/>
                <a:t>fastcoef_lin</a:t>
              </a:r>
              <a:endParaRPr lang="en-US" sz="1600" dirty="0"/>
            </a:p>
            <a:p>
              <a:pPr lvl="1"/>
              <a:r>
                <a:rPr lang="en-US" sz="1600" dirty="0" err="1"/>
                <a:t>fastcoef_sq</a:t>
              </a:r>
              <a:endParaRPr lang="en-US" sz="1600" dirty="0"/>
            </a:p>
            <a:p>
              <a:pPr lvl="1"/>
              <a:r>
                <a:rPr lang="en-US" sz="1600" dirty="0"/>
                <a:t>freeh2o_cap</a:t>
              </a:r>
            </a:p>
            <a:p>
              <a:pPr lvl="1"/>
              <a:r>
                <a:rPr lang="en-US" sz="1600" dirty="0" err="1"/>
                <a:t>gwflow_coef</a:t>
              </a:r>
              <a:endParaRPr lang="en-US" sz="1600" dirty="0"/>
            </a:p>
            <a:p>
              <a:pPr lvl="1"/>
              <a:r>
                <a:rPr lang="en-US" sz="1600" dirty="0" err="1"/>
                <a:t>jh_coef</a:t>
              </a:r>
              <a:endParaRPr lang="en-US" sz="1600" dirty="0"/>
            </a:p>
            <a:p>
              <a:pPr lvl="1"/>
              <a:r>
                <a:rPr lang="en-US" sz="1600" dirty="0" err="1"/>
                <a:t>jh_coef_hru</a:t>
              </a:r>
              <a:endParaRPr lang="en-US" sz="1600" dirty="0"/>
            </a:p>
            <a:p>
              <a:pPr lvl="1"/>
              <a:endParaRPr lang="en-US" sz="16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28600" y="146744"/>
            <a:ext cx="891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PRMS Parameter Sensitivity at CONUS Scale</a:t>
            </a:r>
            <a:endParaRPr lang="en-US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84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2"/>
          </a:xfrm>
        </p:spPr>
        <p:txBody>
          <a:bodyPr/>
          <a:lstStyle/>
          <a:p>
            <a:r>
              <a:rPr lang="en-US" dirty="0"/>
              <a:t>Model parameters (35)</a:t>
            </a:r>
          </a:p>
          <a:p>
            <a:r>
              <a:rPr lang="en-US" dirty="0"/>
              <a:t>Output variables (8)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Dimensions of the analysis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2819400"/>
            <a:ext cx="3886200" cy="3733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 err="1"/>
              <a:t>Baseflow</a:t>
            </a:r>
            <a:endParaRPr lang="en-US" sz="1600" dirty="0"/>
          </a:p>
          <a:p>
            <a:pPr lvl="1"/>
            <a:r>
              <a:rPr lang="en-US" sz="1600" dirty="0"/>
              <a:t>Actual ET</a:t>
            </a:r>
          </a:p>
          <a:p>
            <a:pPr lvl="1"/>
            <a:r>
              <a:rPr lang="en-US" sz="1600" dirty="0"/>
              <a:t>Total contribution to </a:t>
            </a:r>
            <a:r>
              <a:rPr lang="en-US" sz="1600" dirty="0" err="1"/>
              <a:t>streamflow</a:t>
            </a:r>
            <a:endParaRPr lang="en-US" sz="1600" dirty="0"/>
          </a:p>
          <a:p>
            <a:pPr lvl="1"/>
            <a:r>
              <a:rPr lang="en-US" sz="1600" dirty="0"/>
              <a:t>infiltration</a:t>
            </a:r>
          </a:p>
          <a:p>
            <a:pPr lvl="1"/>
            <a:r>
              <a:rPr lang="en-US" sz="1600" dirty="0"/>
              <a:t>Soil moisture</a:t>
            </a:r>
          </a:p>
          <a:p>
            <a:pPr lvl="1"/>
            <a:r>
              <a:rPr lang="en-US" sz="1600" dirty="0"/>
              <a:t>Surface runoff</a:t>
            </a:r>
          </a:p>
          <a:p>
            <a:pPr lvl="1"/>
            <a:r>
              <a:rPr lang="en-US" sz="1600" dirty="0"/>
              <a:t>Interflow</a:t>
            </a:r>
          </a:p>
          <a:p>
            <a:pPr lvl="1"/>
            <a:r>
              <a:rPr lang="en-US" sz="1600" dirty="0"/>
              <a:t>Snowmelt</a:t>
            </a:r>
          </a:p>
        </p:txBody>
      </p:sp>
    </p:spTree>
    <p:extLst>
      <p:ext uri="{BB962C8B-B14F-4D97-AF65-F5344CB8AC3E}">
        <p14:creationId xmlns:p14="http://schemas.microsoft.com/office/powerpoint/2010/main" val="302421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2"/>
          </a:xfrm>
        </p:spPr>
        <p:txBody>
          <a:bodyPr/>
          <a:lstStyle/>
          <a:p>
            <a:r>
              <a:rPr lang="en-US" dirty="0"/>
              <a:t>Model parameters (35)</a:t>
            </a:r>
          </a:p>
          <a:p>
            <a:r>
              <a:rPr lang="en-US" dirty="0"/>
              <a:t>Output variables (8)</a:t>
            </a:r>
          </a:p>
          <a:p>
            <a:r>
              <a:rPr lang="en-US" dirty="0"/>
              <a:t>Statistics for each output variable (7)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Dimensions of the analysis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66800" y="3429000"/>
            <a:ext cx="3124200" cy="2438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Mean</a:t>
            </a:r>
          </a:p>
          <a:p>
            <a:pPr lvl="1"/>
            <a:r>
              <a:rPr lang="en-US" sz="1600" dirty="0"/>
              <a:t>Coefficient of variation</a:t>
            </a:r>
          </a:p>
          <a:p>
            <a:pPr lvl="1"/>
            <a:r>
              <a:rPr lang="en-US" sz="1600" dirty="0"/>
              <a:t>Skew</a:t>
            </a:r>
          </a:p>
          <a:p>
            <a:pPr lvl="1"/>
            <a:r>
              <a:rPr lang="en-US" sz="1600" dirty="0"/>
              <a:t>Kurtosis</a:t>
            </a:r>
          </a:p>
          <a:p>
            <a:pPr lvl="1"/>
            <a:r>
              <a:rPr lang="en-US" sz="1600" dirty="0" err="1"/>
              <a:t>Autoregression</a:t>
            </a:r>
            <a:r>
              <a:rPr lang="en-US" sz="1600" dirty="0"/>
              <a:t> lag 1</a:t>
            </a:r>
          </a:p>
          <a:p>
            <a:pPr lvl="1"/>
            <a:r>
              <a:rPr lang="en-US" sz="1600" dirty="0"/>
              <a:t>Amplitude</a:t>
            </a:r>
          </a:p>
          <a:p>
            <a:pPr lvl="1"/>
            <a:r>
              <a:rPr lang="en-US" sz="1600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21788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2"/>
          </a:xfrm>
        </p:spPr>
        <p:txBody>
          <a:bodyPr/>
          <a:lstStyle/>
          <a:p>
            <a:r>
              <a:rPr lang="en-US" dirty="0"/>
              <a:t>Model parameters (35)</a:t>
            </a:r>
          </a:p>
          <a:p>
            <a:r>
              <a:rPr lang="en-US" dirty="0"/>
              <a:t>Output variables (8)</a:t>
            </a:r>
          </a:p>
          <a:p>
            <a:r>
              <a:rPr lang="en-US" dirty="0"/>
              <a:t>Statistics for each output variable (7)</a:t>
            </a:r>
          </a:p>
          <a:p>
            <a:r>
              <a:rPr lang="en-US" dirty="0"/>
              <a:t>Each Hydrologic Response Unit (~110,000)</a:t>
            </a:r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Dimensions of the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09999"/>
            <a:ext cx="4876800" cy="31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9933</TotalTime>
  <Words>1936</Words>
  <Application>Microsoft Office PowerPoint</Application>
  <PresentationFormat>On-screen Show (4:3)</PresentationFormat>
  <Paragraphs>267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</vt:lpstr>
      <vt:lpstr>Times New Roman</vt:lpstr>
      <vt:lpstr>Office Theme</vt:lpstr>
      <vt:lpstr>PowerPoint Presentation</vt:lpstr>
      <vt:lpstr>Sensitivity Analysis</vt:lpstr>
      <vt:lpstr>Fourier amplitude sensitivity testing (FAST)</vt:lpstr>
      <vt:lpstr>Fourier amplitude sensitivity testing (FAST)</vt:lpstr>
      <vt:lpstr>prmsFast</vt:lpstr>
      <vt:lpstr>PowerPoint Presentation</vt:lpstr>
      <vt:lpstr>Dimensions of the analysis</vt:lpstr>
      <vt:lpstr>Dimensions of the analysis</vt:lpstr>
      <vt:lpstr>Dimensions of the analysis</vt:lpstr>
      <vt:lpstr>Dimensions of the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</dc:creator>
  <cp:lastModifiedBy>Markstrom, Steven L</cp:lastModifiedBy>
  <cp:revision>172</cp:revision>
  <dcterms:created xsi:type="dcterms:W3CDTF">2014-04-15T15:46:52Z</dcterms:created>
  <dcterms:modified xsi:type="dcterms:W3CDTF">2018-12-03T23:19:30Z</dcterms:modified>
</cp:coreProperties>
</file>